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68" autoAdjust="0"/>
  </p:normalViewPr>
  <p:slideViewPr>
    <p:cSldViewPr>
      <p:cViewPr varScale="1">
        <p:scale>
          <a:sx n="52" d="100"/>
          <a:sy n="52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/>
              <a:t>Attendance</a:t>
            </a:r>
            <a:r>
              <a:rPr lang="en-NZ" baseline="0"/>
              <a:t> 2019 against 2018</a:t>
            </a:r>
            <a:endParaRPr lang="en-NZ"/>
          </a:p>
        </c:rich>
      </c:tx>
      <c:layout>
        <c:manualLayout>
          <c:xMode val="edge"/>
          <c:yMode val="edge"/>
          <c:x val="0.31036421639538159"/>
          <c:y val="4.281766601117121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Sheet3!$A$3:$A$37</c:f>
              <c:strCache>
                <c:ptCount val="35"/>
                <c:pt idx="0">
                  <c:v>MRD</c:v>
                </c:pt>
                <c:pt idx="1">
                  <c:v>FEO</c:v>
                </c:pt>
                <c:pt idx="2">
                  <c:v>LANDS</c:v>
                </c:pt>
                <c:pt idx="3">
                  <c:v>NATIONAL TRUST OF FIJI</c:v>
                </c:pt>
                <c:pt idx="4">
                  <c:v>FRA</c:v>
                </c:pt>
                <c:pt idx="5">
                  <c:v>FIJI MUSEUM</c:v>
                </c:pt>
                <c:pt idx="6">
                  <c:v>USP</c:v>
                </c:pt>
                <c:pt idx="7">
                  <c:v>DRONE SERVICES FIJI</c:v>
                </c:pt>
                <c:pt idx="8">
                  <c:v>PACIFIC FLYING LABS</c:v>
                </c:pt>
                <c:pt idx="9">
                  <c:v>MWCPA</c:v>
                </c:pt>
                <c:pt idx="10">
                  <c:v>VODAFONE</c:v>
                </c:pt>
                <c:pt idx="11">
                  <c:v>MACBIO</c:v>
                </c:pt>
                <c:pt idx="12">
                  <c:v>SPC</c:v>
                </c:pt>
                <c:pt idx="13">
                  <c:v>NDMO</c:v>
                </c:pt>
                <c:pt idx="14">
                  <c:v>DTCP</c:v>
                </c:pt>
                <c:pt idx="15">
                  <c:v>EFL</c:v>
                </c:pt>
                <c:pt idx="16">
                  <c:v>RURAL&amp;MARITIME DEVELOPMENT</c:v>
                </c:pt>
                <c:pt idx="17">
                  <c:v>FORESTRY</c:v>
                </c:pt>
                <c:pt idx="18">
                  <c:v>FIBOS</c:v>
                </c:pt>
                <c:pt idx="19">
                  <c:v>INFRASTRUCTURE</c:v>
                </c:pt>
                <c:pt idx="20">
                  <c:v>MOD.NSOC SECRETARIAT</c:v>
                </c:pt>
                <c:pt idx="21">
                  <c:v>DEFENCE</c:v>
                </c:pt>
                <c:pt idx="22">
                  <c:v>TFL</c:v>
                </c:pt>
                <c:pt idx="23">
                  <c:v>TLTB</c:v>
                </c:pt>
                <c:pt idx="24">
                  <c:v>UN</c:v>
                </c:pt>
                <c:pt idx="25">
                  <c:v>FISHERIES</c:v>
                </c:pt>
                <c:pt idx="26">
                  <c:v>3s PROSPECT</c:v>
                </c:pt>
                <c:pt idx="27">
                  <c:v>AGRICULTURE</c:v>
                </c:pt>
                <c:pt idx="28">
                  <c:v>PGRSC</c:v>
                </c:pt>
                <c:pt idx="29">
                  <c:v>EAGLE TECH. (NZ)</c:v>
                </c:pt>
                <c:pt idx="30">
                  <c:v>WAF</c:v>
                </c:pt>
                <c:pt idx="31">
                  <c:v>SUGAR</c:v>
                </c:pt>
                <c:pt idx="32">
                  <c:v>MITT</c:v>
                </c:pt>
                <c:pt idx="33">
                  <c:v>WCS</c:v>
                </c:pt>
                <c:pt idx="34">
                  <c:v>ITAUKEI AFFAIRS</c:v>
                </c:pt>
              </c:strCache>
            </c:strRef>
          </c:cat>
          <c:val>
            <c:numRef>
              <c:f>Sheet3!$L$3:$L$37</c:f>
              <c:numCache>
                <c:formatCode>0%</c:formatCode>
                <c:ptCount val="35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  <c:pt idx="3">
                  <c:v>0.125</c:v>
                </c:pt>
                <c:pt idx="4">
                  <c:v>0.625</c:v>
                </c:pt>
                <c:pt idx="5">
                  <c:v>0</c:v>
                </c:pt>
                <c:pt idx="6">
                  <c:v>0.375</c:v>
                </c:pt>
                <c:pt idx="7">
                  <c:v>0</c:v>
                </c:pt>
                <c:pt idx="8">
                  <c:v>0</c:v>
                </c:pt>
                <c:pt idx="9">
                  <c:v>0.125</c:v>
                </c:pt>
                <c:pt idx="10">
                  <c:v>0.125</c:v>
                </c:pt>
                <c:pt idx="11">
                  <c:v>0</c:v>
                </c:pt>
                <c:pt idx="12">
                  <c:v>0.875</c:v>
                </c:pt>
                <c:pt idx="13">
                  <c:v>0</c:v>
                </c:pt>
                <c:pt idx="14">
                  <c:v>0.125</c:v>
                </c:pt>
                <c:pt idx="15">
                  <c:v>0.625</c:v>
                </c:pt>
                <c:pt idx="16">
                  <c:v>0</c:v>
                </c:pt>
                <c:pt idx="17">
                  <c:v>0</c:v>
                </c:pt>
                <c:pt idx="18">
                  <c:v>0.25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0.125</c:v>
                </c:pt>
                <c:pt idx="24">
                  <c:v>0.125</c:v>
                </c:pt>
                <c:pt idx="25">
                  <c:v>0</c:v>
                </c:pt>
                <c:pt idx="26">
                  <c:v>0.25</c:v>
                </c:pt>
                <c:pt idx="27">
                  <c:v>0.125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9-4837-87E6-76008D031765}"/>
            </c:ext>
          </c:extLst>
        </c:ser>
        <c:ser>
          <c:idx val="1"/>
          <c:order val="1"/>
          <c:tx>
            <c:strRef>
              <c:f>Sheet2!$A$1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Sheet3!$A$3:$A$37</c:f>
              <c:strCache>
                <c:ptCount val="35"/>
                <c:pt idx="0">
                  <c:v>MRD</c:v>
                </c:pt>
                <c:pt idx="1">
                  <c:v>FEO</c:v>
                </c:pt>
                <c:pt idx="2">
                  <c:v>LANDS</c:v>
                </c:pt>
                <c:pt idx="3">
                  <c:v>NATIONAL TRUST OF FIJI</c:v>
                </c:pt>
                <c:pt idx="4">
                  <c:v>FRA</c:v>
                </c:pt>
                <c:pt idx="5">
                  <c:v>FIJI MUSEUM</c:v>
                </c:pt>
                <c:pt idx="6">
                  <c:v>USP</c:v>
                </c:pt>
                <c:pt idx="7">
                  <c:v>DRONE SERVICES FIJI</c:v>
                </c:pt>
                <c:pt idx="8">
                  <c:v>PACIFIC FLYING LABS</c:v>
                </c:pt>
                <c:pt idx="9">
                  <c:v>MWCPA</c:v>
                </c:pt>
                <c:pt idx="10">
                  <c:v>VODAFONE</c:v>
                </c:pt>
                <c:pt idx="11">
                  <c:v>MACBIO</c:v>
                </c:pt>
                <c:pt idx="12">
                  <c:v>SPC</c:v>
                </c:pt>
                <c:pt idx="13">
                  <c:v>NDMO</c:v>
                </c:pt>
                <c:pt idx="14">
                  <c:v>DTCP</c:v>
                </c:pt>
                <c:pt idx="15">
                  <c:v>EFL</c:v>
                </c:pt>
                <c:pt idx="16">
                  <c:v>RURAL&amp;MARITIME DEVELOPMENT</c:v>
                </c:pt>
                <c:pt idx="17">
                  <c:v>FORESTRY</c:v>
                </c:pt>
                <c:pt idx="18">
                  <c:v>FIBOS</c:v>
                </c:pt>
                <c:pt idx="19">
                  <c:v>INFRASTRUCTURE</c:v>
                </c:pt>
                <c:pt idx="20">
                  <c:v>MOD.NSOC SECRETARIAT</c:v>
                </c:pt>
                <c:pt idx="21">
                  <c:v>DEFENCE</c:v>
                </c:pt>
                <c:pt idx="22">
                  <c:v>TFL</c:v>
                </c:pt>
                <c:pt idx="23">
                  <c:v>TLTB</c:v>
                </c:pt>
                <c:pt idx="24">
                  <c:v>UN</c:v>
                </c:pt>
                <c:pt idx="25">
                  <c:v>FISHERIES</c:v>
                </c:pt>
                <c:pt idx="26">
                  <c:v>3s PROSPECT</c:v>
                </c:pt>
                <c:pt idx="27">
                  <c:v>AGRICULTURE</c:v>
                </c:pt>
                <c:pt idx="28">
                  <c:v>PGRSC</c:v>
                </c:pt>
                <c:pt idx="29">
                  <c:v>EAGLE TECH. (NZ)</c:v>
                </c:pt>
                <c:pt idx="30">
                  <c:v>WAF</c:v>
                </c:pt>
                <c:pt idx="31">
                  <c:v>SUGAR</c:v>
                </c:pt>
                <c:pt idx="32">
                  <c:v>MITT</c:v>
                </c:pt>
                <c:pt idx="33">
                  <c:v>WCS</c:v>
                </c:pt>
                <c:pt idx="34">
                  <c:v>ITAUKEI AFFAIRS</c:v>
                </c:pt>
              </c:strCache>
            </c:strRef>
          </c:cat>
          <c:val>
            <c:numRef>
              <c:f>Sheet2!$L$3:$L$33</c:f>
              <c:numCache>
                <c:formatCode>0%</c:formatCode>
                <c:ptCount val="31"/>
                <c:pt idx="0">
                  <c:v>0.375</c:v>
                </c:pt>
                <c:pt idx="1">
                  <c:v>0.25</c:v>
                </c:pt>
                <c:pt idx="2">
                  <c:v>1</c:v>
                </c:pt>
                <c:pt idx="3">
                  <c:v>0.5</c:v>
                </c:pt>
                <c:pt idx="4">
                  <c:v>0.75</c:v>
                </c:pt>
                <c:pt idx="5">
                  <c:v>0.25</c:v>
                </c:pt>
                <c:pt idx="6">
                  <c:v>0.25</c:v>
                </c:pt>
                <c:pt idx="7">
                  <c:v>0.625</c:v>
                </c:pt>
                <c:pt idx="8">
                  <c:v>0.125</c:v>
                </c:pt>
                <c:pt idx="9">
                  <c:v>0.75</c:v>
                </c:pt>
                <c:pt idx="10">
                  <c:v>0.125</c:v>
                </c:pt>
                <c:pt idx="11">
                  <c:v>0.125</c:v>
                </c:pt>
                <c:pt idx="12">
                  <c:v>0.375</c:v>
                </c:pt>
                <c:pt idx="13">
                  <c:v>0.125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0.5</c:v>
                </c:pt>
                <c:pt idx="18">
                  <c:v>0.5</c:v>
                </c:pt>
                <c:pt idx="19">
                  <c:v>0.25</c:v>
                </c:pt>
                <c:pt idx="20">
                  <c:v>0.125</c:v>
                </c:pt>
                <c:pt idx="21">
                  <c:v>0.25</c:v>
                </c:pt>
                <c:pt idx="22">
                  <c:v>0.375</c:v>
                </c:pt>
                <c:pt idx="23">
                  <c:v>0.25</c:v>
                </c:pt>
                <c:pt idx="24">
                  <c:v>0.25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9-4837-87E6-76008D031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36192"/>
        <c:axId val="84938112"/>
      </c:barChart>
      <c:catAx>
        <c:axId val="8493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/>
                  <a:t>Organisations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84938112"/>
        <c:crosses val="autoZero"/>
        <c:auto val="1"/>
        <c:lblAlgn val="ctr"/>
        <c:lblOffset val="100"/>
        <c:noMultiLvlLbl val="0"/>
      </c:catAx>
      <c:valAx>
        <c:axId val="84938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NZ"/>
                  <a:t>Attendance %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84936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6152-F2E4-40D0-AE82-4EF8C1F84FF1}" type="datetimeFigureOut">
              <a:rPr lang="en-NZ" smtClean="0"/>
              <a:t>1/01/2013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5BC7-BFF2-40E0-ADC9-8FDDCEB1A54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224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Bula </a:t>
            </a:r>
            <a:r>
              <a:rPr lang="en-NZ" dirty="0" err="1"/>
              <a:t>vinaka</a:t>
            </a:r>
            <a:r>
              <a:rPr lang="en-NZ" dirty="0"/>
              <a:t> Everyone</a:t>
            </a:r>
          </a:p>
          <a:p>
            <a:endParaRPr lang="en-NZ" dirty="0"/>
          </a:p>
          <a:p>
            <a:r>
              <a:rPr lang="en-NZ" dirty="0"/>
              <a:t>As the secretary to the GIS&amp;RS User forum,  I</a:t>
            </a:r>
            <a:r>
              <a:rPr lang="en-NZ" baseline="0" dirty="0"/>
              <a:t> will be presenting on the report for 2019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5BC7-BFF2-40E0-ADC9-8FDDCEB1A54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41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NZ" dirty="0"/>
              <a:t>Before I begin, just</a:t>
            </a:r>
            <a:r>
              <a:rPr lang="en-NZ" baseline="0" dirty="0"/>
              <a:t> a brief introduction of this forum</a:t>
            </a:r>
            <a:endParaRPr lang="en-NZ" dirty="0"/>
          </a:p>
          <a:p>
            <a:pPr marL="171450" indent="-171450">
              <a:buFont typeface="Arial" charset="0"/>
              <a:buChar char="•"/>
            </a:pPr>
            <a:r>
              <a:rPr lang="en-NZ" dirty="0"/>
              <a:t>The Fiji GIS &amp; Remote</a:t>
            </a:r>
            <a:r>
              <a:rPr lang="en-NZ" baseline="0" dirty="0"/>
              <a:t> Sensing User forum is a meeting space for the grass root GIS &amp; RS Users to discuss various technical issues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The forum began in the early 90s with the first meeting held at the Forestry office as they and  NLTB – at that time - were the only GIS units established.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FLIS was later established and incorporated into the forum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Ministry of Lands is the secretariat of the user forums (See February 2019 meeting – Wolf update) – arranging for host agencies, presentations and secretarial work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The forum Meets every 1</a:t>
            </a:r>
            <a:r>
              <a:rPr lang="en-NZ" baseline="30000" dirty="0"/>
              <a:t>st</a:t>
            </a:r>
            <a:r>
              <a:rPr lang="en-NZ" baseline="0" dirty="0"/>
              <a:t> Tuesdays of the month</a:t>
            </a:r>
          </a:p>
          <a:p>
            <a:pPr marL="171450" indent="-171450">
              <a:buFont typeface="Arial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5BC7-BFF2-40E0-ADC9-8FDDCEB1A54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595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NZ" dirty="0"/>
              <a:t>As</a:t>
            </a:r>
            <a:r>
              <a:rPr lang="en-NZ" baseline="0" dirty="0"/>
              <a:t> mentioned earlier, the meetings are on the first Tuesdays of every month and we try to keep the meet as informal as possible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NZ" baseline="0" dirty="0"/>
              <a:t>Main aim of the forum is to network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NZ" baseline="0" dirty="0"/>
              <a:t>And where possible, find solutions and way forward for technical issues faced by users</a:t>
            </a:r>
          </a:p>
          <a:p>
            <a:pPr marL="171450" indent="-171450">
              <a:buFont typeface="Arial" charset="0"/>
              <a:buChar char="•"/>
            </a:pPr>
            <a:r>
              <a:rPr lang="en-NZ" dirty="0"/>
              <a:t>Agenda is simple</a:t>
            </a:r>
          </a:p>
          <a:p>
            <a:pPr marL="171450" indent="-171450">
              <a:buFont typeface="Arial" charset="0"/>
              <a:buChar char="•"/>
            </a:pPr>
            <a:r>
              <a:rPr lang="en-NZ" dirty="0"/>
              <a:t>The main purpose for the Agency</a:t>
            </a:r>
            <a:r>
              <a:rPr lang="en-NZ" baseline="0" dirty="0"/>
              <a:t> updates;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NZ" baseline="0" dirty="0"/>
              <a:t>1 so that there are no repetitive work</a:t>
            </a:r>
          </a:p>
          <a:p>
            <a:pPr marL="628650" lvl="1" indent="-171450">
              <a:buFont typeface="Arial" charset="0"/>
              <a:buChar char="•"/>
            </a:pPr>
            <a:r>
              <a:rPr lang="en-NZ" baseline="0" dirty="0"/>
              <a:t>2 render assistance where possible from fellow agencies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Chair for each forum varies – encourage each host agency to chair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Presentations are of the different project currently undertaking or have been completed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Also, New to our agenda is the introduction of Tech talk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5BC7-BFF2-40E0-ADC9-8FDDCEB1A54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246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following table is a report of the 2019 user forum broken</a:t>
            </a:r>
            <a:r>
              <a:rPr lang="en-NZ" baseline="0" dirty="0"/>
              <a:t> down to month host attendees and presentation topics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5BC7-BFF2-40E0-ADC9-8FDDCEB1A54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048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We would like to place emphasis especially to the council member agencies to be a part of this user forum.</a:t>
            </a:r>
          </a:p>
          <a:p>
            <a:r>
              <a:rPr lang="en-NZ" dirty="0"/>
              <a:t>This graph shows the Regular attendees to the User group include;</a:t>
            </a:r>
          </a:p>
          <a:p>
            <a:r>
              <a:rPr lang="en-NZ" dirty="0"/>
              <a:t>Lands</a:t>
            </a:r>
            <a:r>
              <a:rPr lang="en-NZ" baseline="0" dirty="0"/>
              <a:t> </a:t>
            </a:r>
          </a:p>
          <a:p>
            <a:r>
              <a:rPr lang="en-NZ" baseline="0" dirty="0"/>
              <a:t>National Trust of Fiji </a:t>
            </a:r>
          </a:p>
          <a:p>
            <a:r>
              <a:rPr lang="en-NZ" baseline="0" dirty="0"/>
              <a:t>FRA </a:t>
            </a:r>
          </a:p>
          <a:p>
            <a:r>
              <a:rPr lang="en-NZ" baseline="0" dirty="0"/>
              <a:t>MWCPA  </a:t>
            </a:r>
          </a:p>
          <a:p>
            <a:r>
              <a:rPr lang="en-NZ" baseline="0" dirty="0"/>
              <a:t>SPC</a:t>
            </a:r>
          </a:p>
          <a:p>
            <a:r>
              <a:rPr lang="en-NZ" baseline="0" dirty="0"/>
              <a:t>Forestry </a:t>
            </a:r>
          </a:p>
          <a:p>
            <a:r>
              <a:rPr lang="en-NZ" baseline="0" dirty="0"/>
              <a:t>FIBOS</a:t>
            </a:r>
          </a:p>
          <a:p>
            <a:r>
              <a:rPr lang="en-NZ" baseline="0" dirty="0"/>
              <a:t>Drone Services FJ</a:t>
            </a:r>
          </a:p>
          <a:p>
            <a:endParaRPr lang="en-NZ" baseline="0" dirty="0"/>
          </a:p>
          <a:p>
            <a:r>
              <a:rPr lang="en-NZ" baseline="0" dirty="0"/>
              <a:t>*We would like to see more participation from the Council member agencies as we strive to work towards achieving the 5 goals of the Fiji Geospatial Information Management Strategy which is;</a:t>
            </a:r>
          </a:p>
          <a:p>
            <a:r>
              <a:rPr lang="en-NZ" baseline="0" dirty="0"/>
              <a:t>-Governance</a:t>
            </a:r>
          </a:p>
          <a:p>
            <a:r>
              <a:rPr lang="en-NZ" baseline="0" dirty="0"/>
              <a:t>-Data</a:t>
            </a:r>
          </a:p>
          <a:p>
            <a:r>
              <a:rPr lang="en-NZ" baseline="0" dirty="0"/>
              <a:t>-Access</a:t>
            </a:r>
          </a:p>
          <a:p>
            <a:r>
              <a:rPr lang="en-NZ" baseline="0" dirty="0"/>
              <a:t>-Interoperability</a:t>
            </a:r>
          </a:p>
          <a:p>
            <a:r>
              <a:rPr lang="en-NZ" baseline="0" dirty="0"/>
              <a:t>And Development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5BC7-BFF2-40E0-ADC9-8FDDCEB1A54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04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*Data accuracy &amp; quality, </a:t>
            </a:r>
            <a:r>
              <a:rPr lang="en-NZ" baseline="0" dirty="0"/>
              <a:t>standardisation and uniformity </a:t>
            </a:r>
            <a:endParaRPr lang="en-NZ" dirty="0"/>
          </a:p>
          <a:p>
            <a:r>
              <a:rPr lang="en-NZ" dirty="0"/>
              <a:t>*data sharing – agencies hesitant in sharing data</a:t>
            </a:r>
            <a:endParaRPr lang="en-NZ" baseline="0" dirty="0"/>
          </a:p>
          <a:p>
            <a:r>
              <a:rPr lang="en-NZ" dirty="0"/>
              <a:t>*Data directory – information catalogue metadata and custodian contact information</a:t>
            </a:r>
          </a:p>
          <a:p>
            <a:r>
              <a:rPr lang="en-NZ" dirty="0"/>
              <a:t>*Cost sharing or invites</a:t>
            </a:r>
            <a:r>
              <a:rPr lang="en-NZ" baseline="0" dirty="0"/>
              <a:t> for trainings &amp; workshops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5BC7-BFF2-40E0-ADC9-8FDDCEB1A54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855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NZ" baseline="0" dirty="0"/>
              <a:t>Again, we encourage participation esp. from the council member agencies to be part of the forum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This forum establishes networks, as well as provide possible GIS solutions to technical problems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Tech talks – esp. those that have gone for trainings and workshops to be able to share a bit of what they have learnt</a:t>
            </a:r>
          </a:p>
          <a:p>
            <a:pPr marL="171450" indent="-171450">
              <a:buFont typeface="Arial" charset="0"/>
              <a:buChar char="•"/>
            </a:pPr>
            <a:r>
              <a:rPr lang="en-NZ" baseline="0" dirty="0"/>
              <a:t>User experience – esp. on the different software used</a:t>
            </a:r>
          </a:p>
          <a:p>
            <a:pPr marL="0" indent="0">
              <a:buFont typeface="Arial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5BC7-BFF2-40E0-ADC9-8FDDCEB1A54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604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Vinaka ladies and gentlemen, this concludes the GIS &amp; RS User forum updates for 2019</a:t>
            </a:r>
          </a:p>
          <a:p>
            <a:endParaRPr lang="en-US" dirty="0"/>
          </a:p>
          <a:p>
            <a:r>
              <a:rPr lang="en-US" dirty="0"/>
              <a:t>* Again we entail agency hosts – for those interested to please let me know so I can pen your agency for the GIS &amp; RS planner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55BC7-BFF2-40E0-ADC9-8FDDCEB1A54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603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January 1,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2564904"/>
            <a:ext cx="3313355" cy="2304256"/>
          </a:xfrm>
        </p:spPr>
        <p:txBody>
          <a:bodyPr>
            <a:normAutofit fontScale="90000"/>
          </a:bodyPr>
          <a:lstStyle/>
          <a:p>
            <a:r>
              <a:rPr lang="en-NZ" dirty="0"/>
              <a:t>FIJI GIS &amp; REMOTE SENSING </a:t>
            </a:r>
            <a:br>
              <a:rPr lang="en-NZ" dirty="0"/>
            </a:br>
            <a:r>
              <a:rPr lang="en-NZ" dirty="0"/>
              <a:t>USER FORUM 2019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FIJI GEOSPATIAL COUNCIL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Wednesday 29</a:t>
            </a:r>
            <a:r>
              <a:rPr lang="en-US" baseline="30000" dirty="0"/>
              <a:t>th</a:t>
            </a:r>
            <a:r>
              <a:rPr lang="en-US" dirty="0"/>
              <a:t> January, 2020</a:t>
            </a:r>
          </a:p>
        </p:txBody>
      </p:sp>
    </p:spTree>
    <p:extLst>
      <p:ext uri="{BB962C8B-B14F-4D97-AF65-F5344CB8AC3E}">
        <p14:creationId xmlns:p14="http://schemas.microsoft.com/office/powerpoint/2010/main" val="407838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348880"/>
            <a:ext cx="3168352" cy="100811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en-NZ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Vinaka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C:\Users\katarine.manueli\Desktop\GIS_RS USER FORUM\2019\MARCH\DSCN0027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060" b="30521"/>
          <a:stretch/>
        </p:blipFill>
        <p:spPr bwMode="auto">
          <a:xfrm>
            <a:off x="395536" y="4653136"/>
            <a:ext cx="8352928" cy="187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641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NZ" dirty="0"/>
              <a:t>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Picture 13" descr="G:\GIS_RS USER FORUM\2018\20181002_1442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7" r="32702" b="21912"/>
          <a:stretch/>
        </p:blipFill>
        <p:spPr bwMode="auto">
          <a:xfrm>
            <a:off x="1979712" y="1484784"/>
            <a:ext cx="6568727" cy="1495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11" descr="G:\GIS_RS USER FORUM\2019\FEBRUARY\20190205_150710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37716" r="2792"/>
          <a:stretch/>
        </p:blipFill>
        <p:spPr bwMode="auto">
          <a:xfrm>
            <a:off x="702087" y="1484784"/>
            <a:ext cx="3960490" cy="2399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G:\GIS_RS USER FORUM\2019\FEBRUARY\20190205_15071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t="37318" b="30144"/>
          <a:stretch/>
        </p:blipFill>
        <p:spPr bwMode="auto">
          <a:xfrm>
            <a:off x="683568" y="2980462"/>
            <a:ext cx="7864871" cy="18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G:\GIS_RS USER FORUM\2018\20181002_144210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0" t="24701" b="41567"/>
          <a:stretch/>
        </p:blipFill>
        <p:spPr bwMode="auto">
          <a:xfrm>
            <a:off x="683567" y="4672345"/>
            <a:ext cx="7864871" cy="1802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652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NZ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64" y="2204864"/>
            <a:ext cx="3076238" cy="2331620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User &amp; agency </a:t>
            </a:r>
          </a:p>
          <a:p>
            <a:pPr marL="68580" indent="0">
              <a:buNone/>
            </a:pPr>
            <a:r>
              <a:rPr lang="en-NZ" dirty="0"/>
              <a:t>   updates</a:t>
            </a:r>
          </a:p>
          <a:p>
            <a:pPr marL="68580" indent="0">
              <a:buNone/>
            </a:pPr>
            <a:endParaRPr lang="en-NZ" dirty="0"/>
          </a:p>
          <a:p>
            <a:r>
              <a:rPr lang="en-NZ" dirty="0"/>
              <a:t>Presentations</a:t>
            </a:r>
          </a:p>
          <a:p>
            <a:endParaRPr lang="en-NZ" dirty="0"/>
          </a:p>
          <a:p>
            <a:r>
              <a:rPr lang="en-NZ" dirty="0"/>
              <a:t>Tech talk</a:t>
            </a:r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1600" y="1052736"/>
            <a:ext cx="2583906" cy="86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n-NZ" dirty="0"/>
          </a:p>
          <a:p>
            <a:pPr marL="68580" indent="0">
              <a:buNone/>
            </a:pPr>
            <a:r>
              <a:rPr lang="en-NZ" sz="2800" b="1" dirty="0">
                <a:solidFill>
                  <a:srgbClr val="FF0000"/>
                </a:solidFill>
              </a:rPr>
              <a:t>NETWORKING</a:t>
            </a:r>
          </a:p>
          <a:p>
            <a:endParaRPr lang="en-NZ" dirty="0"/>
          </a:p>
        </p:txBody>
      </p:sp>
      <p:pic>
        <p:nvPicPr>
          <p:cNvPr id="8" name="Picture 7" descr="C:\Users\katarine.manueli\Desktop\GIS_RS USER FORUM\2019\MARCH\DSCN00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8" b="22581"/>
          <a:stretch/>
        </p:blipFill>
        <p:spPr bwMode="auto">
          <a:xfrm>
            <a:off x="467544" y="4869160"/>
            <a:ext cx="8208912" cy="1631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katarine.manueli\Desktop\GIS_RS USER FORUM\2019\MARCH\DSCN00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t="40323" r="23066" b="26179"/>
          <a:stretch/>
        </p:blipFill>
        <p:spPr bwMode="auto">
          <a:xfrm>
            <a:off x="4358640" y="1879549"/>
            <a:ext cx="4330352" cy="277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34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548680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NZ" dirty="0"/>
              <a:t>2019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340768"/>
            <a:ext cx="7136283" cy="468052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04807"/>
              </p:ext>
            </p:extLst>
          </p:nvPr>
        </p:nvGraphicFramePr>
        <p:xfrm>
          <a:off x="467544" y="1124742"/>
          <a:ext cx="8208911" cy="5400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4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866"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 dirty="0">
                          <a:effectLst/>
                        </a:rPr>
                        <a:t>MONTH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>
                          <a:effectLst/>
                        </a:rPr>
                        <a:t>HOST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>
                          <a:effectLst/>
                        </a:rPr>
                        <a:t>ATTENDEES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 dirty="0">
                          <a:effectLst/>
                        </a:rPr>
                        <a:t>TOPICS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87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 dirty="0">
                          <a:effectLst/>
                        </a:rPr>
                        <a:t>February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Lands Dept.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u="none" strike="noStrike">
                          <a:effectLst/>
                        </a:rPr>
                        <a:t>21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Oceans App.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088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 dirty="0">
                          <a:effectLst/>
                        </a:rPr>
                        <a:t> 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MRD, FEO, Lands, National Trust Fiji, FRA, Fiji Museum, USP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Disaster Response App.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Updating Land Information Using GIS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334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March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SPC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u="none" strike="noStrike" dirty="0">
                          <a:effectLst/>
                        </a:rPr>
                        <a:t>20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Digital Surface Model Establishment from Stereo Satellite Image Data for Fiji’s Sugar Belt</a:t>
                      </a:r>
                      <a:br>
                        <a:rPr lang="en-NZ" sz="1200" u="none" strike="noStrike" dirty="0">
                          <a:effectLst/>
                        </a:rPr>
                      </a:br>
                      <a:br>
                        <a:rPr lang="en-NZ" sz="1200" u="none" strike="noStrike" dirty="0">
                          <a:effectLst/>
                        </a:rPr>
                      </a:b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358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NZ" sz="1200" u="none" strike="noStrike" dirty="0">
                          <a:effectLst/>
                        </a:rPr>
                        <a:t>Drone Services, Lands, Pacific Flying Labs, USP, Min. of Women, Fiji Museum, Vodafone, FRA, MACBIO, SPC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Mangrove Mapping in Fiji Using </a:t>
                      </a:r>
                      <a:r>
                        <a:rPr lang="en-NZ" sz="1200" u="none" strike="noStrike" dirty="0" err="1">
                          <a:effectLst/>
                        </a:rPr>
                        <a:t>WorldView</a:t>
                      </a:r>
                      <a:r>
                        <a:rPr lang="en-NZ" sz="1200" u="none" strike="noStrike" dirty="0">
                          <a:effectLst/>
                        </a:rPr>
                        <a:t> Image Data and Google Earth Display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Historical Spatial Information Outside GIS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Climber as an Indicator for Forest Degradation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Nabukavesi Climber Data Collection Using UAV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Image Acquisition in Pix4D for Forestry Degradation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Fly Like A Girl Program 2019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 dirty="0">
                          <a:effectLst/>
                        </a:rPr>
                        <a:t> 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Master Degree Geospatial Science at USP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3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68099"/>
              </p:ext>
            </p:extLst>
          </p:nvPr>
        </p:nvGraphicFramePr>
        <p:xfrm>
          <a:off x="467545" y="1268759"/>
          <a:ext cx="8319133" cy="525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6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5"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 dirty="0">
                          <a:effectLst/>
                        </a:rPr>
                        <a:t>MONTH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>
                          <a:effectLst/>
                        </a:rPr>
                        <a:t>HOST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>
                          <a:effectLst/>
                        </a:rPr>
                        <a:t>ATTENDEES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 dirty="0">
                          <a:effectLst/>
                        </a:rPr>
                        <a:t>TOPICS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16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 dirty="0">
                          <a:effectLst/>
                        </a:rPr>
                        <a:t>April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Mineral Resources Dept.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u="none" strike="noStrike">
                          <a:effectLst/>
                        </a:rPr>
                        <a:t>14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MRD Updates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73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MRD, Min. of Women, Drone Services, NDMO, DTCP, EFL, Lands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 err="1">
                          <a:effectLst/>
                        </a:rPr>
                        <a:t>Mapillary</a:t>
                      </a:r>
                      <a:r>
                        <a:rPr lang="en-NZ" sz="1200" u="none" strike="noStrike" dirty="0">
                          <a:effectLst/>
                        </a:rPr>
                        <a:t> - "</a:t>
                      </a:r>
                      <a:r>
                        <a:rPr lang="en-NZ" sz="1200" u="none" strike="noStrike" dirty="0" err="1">
                          <a:effectLst/>
                        </a:rPr>
                        <a:t>Crowdsourced</a:t>
                      </a:r>
                      <a:r>
                        <a:rPr lang="en-NZ" sz="1200" u="none" strike="noStrike" dirty="0">
                          <a:effectLst/>
                        </a:rPr>
                        <a:t> </a:t>
                      </a:r>
                      <a:r>
                        <a:rPr lang="en-NZ" sz="1200" u="none" strike="noStrike" dirty="0" err="1">
                          <a:effectLst/>
                        </a:rPr>
                        <a:t>Geotagged</a:t>
                      </a:r>
                      <a:r>
                        <a:rPr lang="en-NZ" sz="1200" u="none" strike="noStrike" dirty="0">
                          <a:effectLst/>
                        </a:rPr>
                        <a:t>" photos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6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May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Lands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u="none" strike="noStrike">
                          <a:effectLst/>
                        </a:rPr>
                        <a:t>34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Update on Fijis Geodetic Modernisation Program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225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Min. of Women, Min. of Rural &amp; Maritime Development, Min.of Forestry, FiBoS, National Trust of Fiji, Lands, Min. of Infrastructure, FEO, SPC, Drone Services, MOD.NSOC Secretariat, FRA, Min.of Defence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Mapping of prominent Buildings in Fiji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16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Fiji Geospatial Information Management Strategy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44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Fiji Geospatial Information Management Council &amp; Technical Advisory Council Updates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771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June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Host unavailability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05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July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TLTB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u="none" strike="noStrike">
                          <a:effectLst/>
                        </a:rPr>
                        <a:t>16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3D Mapping of Prominent Buildings Update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5355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Rural &amp; Maritime, National Trust of Fiji, FRA, Lands, SPC, TFL, Min.of Forestry, MWCPA, EFL, TLTB, Min.of Defence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TLTB Update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50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 dirty="0">
                          <a:effectLst/>
                        </a:rPr>
                        <a:t>August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Host unavailability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93" marR="6893" marT="6893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NZ" dirty="0"/>
              <a:t>2019 Report</a:t>
            </a:r>
          </a:p>
        </p:txBody>
      </p:sp>
    </p:spTree>
    <p:extLst>
      <p:ext uri="{BB962C8B-B14F-4D97-AF65-F5344CB8AC3E}">
        <p14:creationId xmlns:p14="http://schemas.microsoft.com/office/powerpoint/2010/main" val="207637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675152"/>
              </p:ext>
            </p:extLst>
          </p:nvPr>
        </p:nvGraphicFramePr>
        <p:xfrm>
          <a:off x="467545" y="1268760"/>
          <a:ext cx="8221496" cy="525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24"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 dirty="0">
                          <a:effectLst/>
                        </a:rPr>
                        <a:t>MONTH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>
                          <a:effectLst/>
                        </a:rPr>
                        <a:t>HOST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>
                          <a:effectLst/>
                        </a:rPr>
                        <a:t>ATTENDEES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b="1" u="none" strike="noStrike" dirty="0">
                          <a:effectLst/>
                        </a:rPr>
                        <a:t>TOPICS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11" marR="6711" marT="671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09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 dirty="0">
                          <a:effectLst/>
                        </a:rPr>
                        <a:t>September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FRA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u="none" strike="noStrike">
                          <a:effectLst/>
                        </a:rPr>
                        <a:t>19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CommonSensing Project Update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259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National Trust of Fiji, UN, Lands, Drone Services, TFL, FRA, FiBos, MRD, 3s Prospect, DTCP, Min.of Fisheries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MWCPA GIS Work Update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19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Global Fundamental Data Themes for Fiji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59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October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Agriculture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u="none" strike="noStrike">
                          <a:effectLst/>
                        </a:rPr>
                        <a:t>26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Eagle Technology Updates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7038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Lands, Agriculture, Drone Services, MWCPA, Forestry, UNITAR, PGRSC, Eagle Technology (NZ), FRA, FiBoS, WAF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History of GIS &amp; RS User Forum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319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 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2020 -National Agriculture Census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409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>
                          <a:effectLst/>
                        </a:rPr>
                        <a:t>November</a:t>
                      </a:r>
                      <a:endParaRPr lang="en-N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Forestry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200" u="none" strike="noStrike">
                          <a:effectLst/>
                        </a:rPr>
                        <a:t>14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Forestry updates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047"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b="1" u="none" strike="noStrike" dirty="0">
                          <a:effectLst/>
                        </a:rPr>
                        <a:t> 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>
                          <a:effectLst/>
                        </a:rPr>
                        <a:t> 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Lands, TFL, MOIT, </a:t>
                      </a:r>
                      <a:r>
                        <a:rPr lang="en-NZ" sz="1200" u="none" strike="noStrike" dirty="0" err="1">
                          <a:effectLst/>
                        </a:rPr>
                        <a:t>Min.of</a:t>
                      </a:r>
                      <a:r>
                        <a:rPr lang="en-NZ" sz="1200" u="none" strike="noStrike" dirty="0">
                          <a:effectLst/>
                        </a:rPr>
                        <a:t> Forestry, </a:t>
                      </a:r>
                      <a:r>
                        <a:rPr lang="en-NZ" sz="1200" u="none" strike="noStrike" dirty="0" err="1">
                          <a:effectLst/>
                        </a:rPr>
                        <a:t>FiBoS</a:t>
                      </a:r>
                      <a:r>
                        <a:rPr lang="en-NZ" sz="1200" u="none" strike="noStrike" dirty="0">
                          <a:effectLst/>
                        </a:rPr>
                        <a:t>, TLTB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NZ" sz="1200" u="none" strike="noStrike" dirty="0">
                          <a:effectLst/>
                        </a:rPr>
                        <a:t>Forestry Drones project update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NZ" dirty="0"/>
              <a:t>2019 Report</a:t>
            </a:r>
          </a:p>
        </p:txBody>
      </p:sp>
    </p:spTree>
    <p:extLst>
      <p:ext uri="{BB962C8B-B14F-4D97-AF65-F5344CB8AC3E}">
        <p14:creationId xmlns:p14="http://schemas.microsoft.com/office/powerpoint/2010/main" val="87508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181404"/>
              </p:ext>
            </p:extLst>
          </p:nvPr>
        </p:nvGraphicFramePr>
        <p:xfrm>
          <a:off x="107504" y="332656"/>
          <a:ext cx="9036496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943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NZ" dirty="0"/>
              <a:t>Issues Raised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1484784"/>
            <a:ext cx="7128908" cy="4347845"/>
          </a:xfrm>
        </p:spPr>
        <p:txBody>
          <a:bodyPr/>
          <a:lstStyle/>
          <a:p>
            <a:endParaRPr lang="en-NZ" dirty="0"/>
          </a:p>
          <a:p>
            <a:r>
              <a:rPr lang="en-NZ" dirty="0"/>
              <a:t>Data accuracy and quality </a:t>
            </a:r>
          </a:p>
          <a:p>
            <a:r>
              <a:rPr lang="en-NZ" dirty="0"/>
              <a:t>Data sharing</a:t>
            </a:r>
          </a:p>
          <a:p>
            <a:r>
              <a:rPr lang="en-NZ" dirty="0"/>
              <a:t>Data directory</a:t>
            </a:r>
          </a:p>
          <a:p>
            <a:r>
              <a:rPr lang="en-NZ" dirty="0"/>
              <a:t>Cost sharing for workshops and trainings</a:t>
            </a:r>
          </a:p>
          <a:p>
            <a:pPr marL="68580" indent="0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494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NZ" dirty="0"/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897" y="1556792"/>
            <a:ext cx="6777317" cy="504056"/>
          </a:xfrm>
        </p:spPr>
        <p:txBody>
          <a:bodyPr/>
          <a:lstStyle/>
          <a:p>
            <a:r>
              <a:rPr lang="en-NZ" dirty="0"/>
              <a:t>User Forum Hosts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1,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85585"/>
              </p:ext>
            </p:extLst>
          </p:nvPr>
        </p:nvGraphicFramePr>
        <p:xfrm>
          <a:off x="539552" y="1988840"/>
          <a:ext cx="80648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16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04/02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03/03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07/04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05/05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02/06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07/07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04/08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01/09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1400" dirty="0"/>
                        <a:t>03/11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b="1" dirty="0"/>
                        <a:t>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942899" y="3645024"/>
            <a:ext cx="6777317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1800" dirty="0"/>
              <a:t>Tech talks</a:t>
            </a:r>
          </a:p>
          <a:p>
            <a:pPr lvl="1"/>
            <a:r>
              <a:rPr lang="en-NZ" sz="1800" dirty="0"/>
              <a:t>User Experience</a:t>
            </a:r>
          </a:p>
          <a:p>
            <a:pPr lvl="1"/>
            <a:r>
              <a:rPr lang="en-NZ" sz="1800" dirty="0"/>
              <a:t>Agency updates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8235" y="3264916"/>
            <a:ext cx="6777317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User Forum Hosts</a:t>
            </a:r>
          </a:p>
        </p:txBody>
      </p:sp>
    </p:spTree>
    <p:extLst>
      <p:ext uri="{BB962C8B-B14F-4D97-AF65-F5344CB8AC3E}">
        <p14:creationId xmlns:p14="http://schemas.microsoft.com/office/powerpoint/2010/main" val="3576187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998</TotalTime>
  <Words>1093</Words>
  <Application>Microsoft Office PowerPoint</Application>
  <PresentationFormat>On-screen Show (4:3)</PresentationFormat>
  <Paragraphs>259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2</vt:lpstr>
      <vt:lpstr>Austin</vt:lpstr>
      <vt:lpstr>FIJI GIS &amp; REMOTE SENSING  USER FORUM 2019 UPDATE</vt:lpstr>
      <vt:lpstr>BACKGROUND</vt:lpstr>
      <vt:lpstr>OBJECTIVE</vt:lpstr>
      <vt:lpstr>2019 Report</vt:lpstr>
      <vt:lpstr>2019 Report</vt:lpstr>
      <vt:lpstr>2019 Report</vt:lpstr>
      <vt:lpstr>PowerPoint Presentation</vt:lpstr>
      <vt:lpstr>Issues Raised</vt:lpstr>
      <vt:lpstr>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FIJI GIS &amp; REMOTE SENSING USER FORUM UPDATE</dc:title>
  <dc:creator>Katarine A. Manueli</dc:creator>
  <cp:lastModifiedBy>Guest</cp:lastModifiedBy>
  <cp:revision>39</cp:revision>
  <dcterms:created xsi:type="dcterms:W3CDTF">2020-01-25T03:23:21Z</dcterms:created>
  <dcterms:modified xsi:type="dcterms:W3CDTF">2012-12-31T13:33:52Z</dcterms:modified>
</cp:coreProperties>
</file>